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8"/>
  </p:notesMasterIdLst>
  <p:handoutMasterIdLst>
    <p:handoutMasterId r:id="rId19"/>
  </p:handoutMasterIdLst>
  <p:sldIdLst>
    <p:sldId id="274" r:id="rId2"/>
    <p:sldId id="275" r:id="rId3"/>
    <p:sldId id="276" r:id="rId4"/>
    <p:sldId id="282" r:id="rId5"/>
    <p:sldId id="277" r:id="rId6"/>
    <p:sldId id="278" r:id="rId7"/>
    <p:sldId id="257" r:id="rId8"/>
    <p:sldId id="258" r:id="rId9"/>
    <p:sldId id="259" r:id="rId10"/>
    <p:sldId id="279" r:id="rId11"/>
    <p:sldId id="280" r:id="rId12"/>
    <p:sldId id="270" r:id="rId13"/>
    <p:sldId id="261" r:id="rId14"/>
    <p:sldId id="262" r:id="rId15"/>
    <p:sldId id="272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FB1F8-F6FF-4B23-A1A8-9B489762D09B}" type="datetimeFigureOut">
              <a:rPr lang="pt-BR" smtClean="0"/>
              <a:t>02/02/2018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94756-229E-46EE-B72D-E0457E7D32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16093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F208A-6904-47DD-BF59-E82CDED61BDC}" type="datetimeFigureOut">
              <a:rPr lang="pt-BR" smtClean="0"/>
              <a:t>02/02/2018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B742E-4162-431A-A8ED-FA52DE2DF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47473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9EB6F88E-881F-4881-AFEA-F07ACA6645A8}" type="datetime1">
              <a:rPr lang="pt-BR" smtClean="0"/>
              <a:t>02/02/2018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067A82E3-B57C-4388-B053-616BE607AB6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A911-B8BF-4C3D-A7C4-1686E223B8E7}" type="datetime1">
              <a:rPr lang="pt-BR" smtClean="0"/>
              <a:t>02/02/2018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2E3-B57C-4388-B053-616BE607AB6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3C0D-C552-4FC8-A530-1E47B4E1A776}" type="datetime1">
              <a:rPr lang="pt-BR" smtClean="0"/>
              <a:t>02/02/2018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2E3-B57C-4388-B053-616BE607AB6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0496D7-D243-426C-BD80-B41A4F9B4F8A}" type="datetime1">
              <a:rPr lang="pt-BR" smtClean="0"/>
              <a:t>02/02/2018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7A82E3-B57C-4388-B053-616BE607AB6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AEC0F5C-F372-4669-B34E-7C954D574B3F}" type="datetime1">
              <a:rPr lang="pt-BR" smtClean="0"/>
              <a:t>02/02/2018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67A82E3-B57C-4388-B053-616BE607AB6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DCC4-20F6-4B15-828C-DF76A14CFF34}" type="datetime1">
              <a:rPr lang="pt-BR" smtClean="0"/>
              <a:t>02/02/2018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2E3-B57C-4388-B053-616BE607AB6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DFF2-5A9A-42E8-A1C8-CC08509D912E}" type="datetime1">
              <a:rPr lang="pt-BR" smtClean="0"/>
              <a:t>02/02/2018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2E3-B57C-4388-B053-616BE607AB6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1F6380-AF63-4FC3-A5D3-0D12449F8295}" type="datetime1">
              <a:rPr lang="pt-BR" smtClean="0"/>
              <a:t>02/02/2018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7A82E3-B57C-4388-B053-616BE607AB6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AF79-01BA-4BB8-98F2-709C05BCF5E9}" type="datetime1">
              <a:rPr lang="pt-BR" smtClean="0"/>
              <a:t>02/02/2018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2E3-B57C-4388-B053-616BE607AB6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4D8A64-5329-4029-BB80-0FE09B890CA5}" type="datetime1">
              <a:rPr lang="pt-BR" smtClean="0"/>
              <a:t>02/02/2018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7A82E3-B57C-4388-B053-616BE607AB61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000B1C2-24B0-46DA-BB86-C0960A8C4102}" type="datetime1">
              <a:rPr lang="pt-BR" smtClean="0"/>
              <a:t>02/02/2018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7A82E3-B57C-4388-B053-616BE607AB61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E9C9AC-FDEB-4BE2-9788-56D061BC0084}" type="datetime1">
              <a:rPr lang="pt-BR" smtClean="0"/>
              <a:t>02/02/2018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7A82E3-B57C-4388-B053-616BE607AB6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00770" y="844063"/>
            <a:ext cx="7046350" cy="5197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sz="4000" b="1" dirty="0" smtClean="0">
                <a:latin typeface="Calibri Light" pitchFamily="34" charset="0"/>
                <a:cs typeface="Calibri Light" pitchFamily="34" charset="0"/>
              </a:rPr>
              <a:t>CAMPANHA </a:t>
            </a:r>
            <a:r>
              <a:rPr lang="pt-BR" sz="4000" b="1" dirty="0" smtClean="0">
                <a:latin typeface="Calibri Light" pitchFamily="34" charset="0"/>
                <a:cs typeface="Calibri Light" pitchFamily="34" charset="0"/>
              </a:rPr>
              <a:t>DA FRATERNIDADE 2018</a:t>
            </a:r>
          </a:p>
          <a:p>
            <a:pPr marL="0" indent="0" algn="ctr">
              <a:buNone/>
            </a:pPr>
            <a:endParaRPr lang="pt-BR" sz="3600" b="1" dirty="0">
              <a:latin typeface="Calibri Light" pitchFamily="34" charset="0"/>
              <a:cs typeface="Calibri Light" pitchFamily="34" charset="0"/>
            </a:endParaRPr>
          </a:p>
          <a:p>
            <a:pPr marL="0" indent="0" algn="ctr">
              <a:buNone/>
            </a:pPr>
            <a:r>
              <a:rPr lang="pt-BR" sz="3600" b="1" dirty="0" smtClean="0">
                <a:latin typeface="Calibri Light" pitchFamily="34" charset="0"/>
                <a:cs typeface="Calibri Light" pitchFamily="34" charset="0"/>
              </a:rPr>
              <a:t>Fraternidade </a:t>
            </a:r>
            <a:r>
              <a:rPr lang="pt-BR" sz="3600" b="1" dirty="0">
                <a:latin typeface="Calibri Light" pitchFamily="34" charset="0"/>
                <a:cs typeface="Calibri Light" pitchFamily="34" charset="0"/>
              </a:rPr>
              <a:t>e Superação da Violência </a:t>
            </a:r>
            <a:endParaRPr lang="pt-BR" sz="3600" b="1" dirty="0" smtClean="0">
              <a:latin typeface="Calibri Light" pitchFamily="34" charset="0"/>
              <a:cs typeface="Calibri Light" pitchFamily="34" charset="0"/>
            </a:endParaRPr>
          </a:p>
          <a:p>
            <a:pPr marL="0" indent="0" algn="ctr">
              <a:buNone/>
            </a:pPr>
            <a:r>
              <a:rPr lang="pt-BR" sz="3600" b="1" dirty="0" smtClean="0">
                <a:latin typeface="Calibri Light" pitchFamily="34" charset="0"/>
                <a:cs typeface="Calibri Light" pitchFamily="34" charset="0"/>
              </a:rPr>
              <a:t>“</a:t>
            </a:r>
            <a:r>
              <a:rPr lang="pt-BR" sz="3600" b="1" dirty="0">
                <a:latin typeface="Calibri Light" pitchFamily="34" charset="0"/>
                <a:cs typeface="Calibri Light" pitchFamily="34" charset="0"/>
              </a:rPr>
              <a:t>Vós sois todos irmãos” (</a:t>
            </a:r>
            <a:r>
              <a:rPr lang="pt-BR" sz="3600" b="1" dirty="0" err="1">
                <a:latin typeface="Calibri Light" pitchFamily="34" charset="0"/>
                <a:cs typeface="Calibri Light" pitchFamily="34" charset="0"/>
              </a:rPr>
              <a:t>Mt</a:t>
            </a:r>
            <a:r>
              <a:rPr lang="pt-BR" sz="3600" b="1" dirty="0">
                <a:latin typeface="Calibri Light" pitchFamily="34" charset="0"/>
                <a:cs typeface="Calibri Light" pitchFamily="34" charset="0"/>
              </a:rPr>
              <a:t> 23,8)</a:t>
            </a:r>
          </a:p>
          <a:p>
            <a:endParaRPr lang="pt-BR" sz="3600" b="1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88" y="1293223"/>
            <a:ext cx="3931082" cy="37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12354" y="846138"/>
            <a:ext cx="9956800" cy="5166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interpretação da regra é feita ao pé da letra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, não </a:t>
            </a: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levando 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em consideração o </a:t>
            </a: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espírito 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da mesma</a:t>
            </a: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Julgamento dos atos é feito de acordo com a conformidade material das regras estabelecidas e </a:t>
            </a:r>
            <a:r>
              <a:rPr 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não em função da intencionalidade</a:t>
            </a:r>
            <a:r>
              <a:rPr lang="pt-BR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b="1" dirty="0" smtClean="0">
                <a:latin typeface="Calibri" panose="020F0502020204030204" pitchFamily="34" charset="0"/>
                <a:cs typeface="Arial" panose="020B0604020202020204" pitchFamily="34" charset="0"/>
              </a:rPr>
              <a:t>Julgamento expiatório sobre os fatos – Punição exemplar.</a:t>
            </a:r>
            <a:endParaRPr lang="pt-BR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pt-BR" b="1" dirty="0"/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08" y="379413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599" y="832338"/>
            <a:ext cx="10785231" cy="564161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Font typeface="Wingdings" pitchFamily="2" charset="2"/>
              <a:buChar char="q"/>
            </a:pPr>
            <a:r>
              <a:rPr lang="en-GB" alt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Pensamento Egocêntrico</a:t>
            </a:r>
            <a:r>
              <a:rPr lang="en-GB" alt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Font typeface="Wingdings" pitchFamily="2" charset="2"/>
              <a:buChar char="v"/>
            </a:pPr>
            <a:r>
              <a:rPr lang="en-GB" alt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Não compreende as reais razões dos fatos.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</a:pPr>
            <a:r>
              <a:rPr lang="en-GB" altLang="pt-BR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Não</a:t>
            </a:r>
            <a:r>
              <a:rPr lang="en-GB" alt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há ligação causal entre os fatos, mas casuais, </a:t>
            </a:r>
            <a:endParaRPr lang="en-GB" altLang="pt-BR" sz="28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</a:pPr>
            <a:r>
              <a:rPr lang="en-GB" altLang="pt-BR" sz="28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sustentado</a:t>
            </a:r>
            <a:r>
              <a:rPr lang="en-GB" alt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pelo próprio ponto de vista</a:t>
            </a:r>
            <a:r>
              <a:rPr lang="en-GB" alt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</a:pPr>
            <a:r>
              <a:rPr lang="en-GB" altLang="pt-BR" sz="28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Incapaz</a:t>
            </a:r>
            <a:r>
              <a:rPr lang="en-GB" alt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de  se colocar no lugar do outro.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</a:pPr>
            <a:r>
              <a:rPr lang="en-GB" altLang="pt-BR" sz="2800" b="1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Não</a:t>
            </a:r>
            <a:r>
              <a:rPr lang="en-GB" altLang="pt-BR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é possivel compreender o sentido da cooperação e da reciprocidade.</a:t>
            </a:r>
            <a:endParaRPr lang="en-GB" altLang="pt-BR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</a:pPr>
            <a:endParaRPr lang="en-GB" altLang="pt-BR" sz="28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</a:pPr>
            <a:r>
              <a:rPr lang="en-GB" alt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Realismo</a:t>
            </a:r>
            <a:r>
              <a:rPr lang="en-GB" alt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- quando as crianças confundem eventos psicológicos com realidade objetiva.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</a:pPr>
            <a:r>
              <a:rPr lang="en-GB" alt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 Ex. -  Com o que é que sonhamos?  Com os olhos.</a:t>
            </a:r>
          </a:p>
          <a:p>
            <a:pPr algn="just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</a:pPr>
            <a:r>
              <a:rPr lang="en-GB" alt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  </a:t>
            </a:r>
            <a:r>
              <a:rPr lang="en-GB" altLang="pt-BR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t-BR" sz="2800" dirty="0"/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667" y="431665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C5C1B-39B3-4CA0-B886-F6BECFB1CDF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3476" y="1177159"/>
            <a:ext cx="10465878" cy="48642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en-GB" altLang="pt-BR" sz="3500" b="1" dirty="0">
                <a:latin typeface="Calibri" panose="020F0502020204030204" pitchFamily="34" charset="0"/>
                <a:cs typeface="Arial" panose="020B0604020202020204" pitchFamily="34" charset="0"/>
              </a:rPr>
              <a:t>Animismo</a:t>
            </a:r>
            <a:r>
              <a:rPr lang="en-GB" altLang="pt-BR" sz="3500" dirty="0">
                <a:latin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en-GB" altLang="pt-BR" sz="3500" dirty="0" smtClean="0">
                <a:latin typeface="Calibri" panose="020F0502020204030204" pitchFamily="34" charset="0"/>
                <a:cs typeface="Arial" panose="020B0604020202020204" pitchFamily="34" charset="0"/>
              </a:rPr>
              <a:t>atribui </a:t>
            </a:r>
            <a:r>
              <a:rPr lang="en-GB" altLang="pt-BR" sz="3500" dirty="0">
                <a:latin typeface="Calibri" panose="020F0502020204030204" pitchFamily="34" charset="0"/>
                <a:cs typeface="Arial" panose="020B0604020202020204" pitchFamily="34" charset="0"/>
              </a:rPr>
              <a:t>aos objetos inaminados vida consciência e vontade.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None/>
            </a:pPr>
            <a:endParaRPr lang="en-GB" altLang="pt-BR" sz="35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en-GB" altLang="pt-BR" sz="3200" b="1" dirty="0">
                <a:latin typeface="Calibri" panose="020F0502020204030204" pitchFamily="34" charset="0"/>
                <a:cs typeface="Arial" panose="020B0604020202020204" pitchFamily="34" charset="0"/>
              </a:rPr>
              <a:t>Artificialismo</a:t>
            </a:r>
            <a:r>
              <a:rPr lang="en-GB" altLang="pt-BR" sz="3200" dirty="0">
                <a:latin typeface="Calibri" panose="020F0502020204030204" pitchFamily="34" charset="0"/>
                <a:cs typeface="Arial" panose="020B0604020202020204" pitchFamily="34" charset="0"/>
              </a:rPr>
              <a:t> - acredita que os seres humanos criaram tudo o que há no mundo, fizeram o sol, a lua, as estrelas e as colocaram no céu.</a:t>
            </a:r>
          </a:p>
          <a:p>
            <a:endParaRPr lang="pt-BR" dirty="0"/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08" y="379413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497" y="609600"/>
            <a:ext cx="8769505" cy="33633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4497" y="316523"/>
            <a:ext cx="9295995" cy="61663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en-GB" altLang="pt-BR" sz="2800" b="1" dirty="0">
                <a:latin typeface="Calibri" panose="020F0502020204030204" pitchFamily="34" charset="0"/>
                <a:cs typeface="Arial" panose="020B0604020202020204" pitchFamily="34" charset="0"/>
              </a:rPr>
              <a:t>Raciocínio lógico matemático</a:t>
            </a:r>
            <a:r>
              <a:rPr lang="en-GB" alt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 - Não apresenta reversibilidade operatória, não apresenta noções: </a:t>
            </a:r>
            <a:r>
              <a:rPr lang="en-GB" alt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numérica, de </a:t>
            </a:r>
            <a:r>
              <a:rPr lang="en-GB" alt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conservação da </a:t>
            </a:r>
            <a:r>
              <a:rPr lang="en-GB" alt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substância, do </a:t>
            </a:r>
            <a:r>
              <a:rPr lang="en-GB" alt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peso e do volume. </a:t>
            </a:r>
          </a:p>
          <a:p>
            <a:pPr marL="0">
              <a:lnSpc>
                <a:spcPct val="17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en-GB" altLang="pt-BR" sz="2800" dirty="0">
                <a:latin typeface="Calibri" panose="020F0502020204030204" pitchFamily="34" charset="0"/>
                <a:cs typeface="Arial" panose="020B0604020202020204" pitchFamily="34" charset="0"/>
              </a:rPr>
              <a:t>Ainda não seria, não classifica e não faz </a:t>
            </a:r>
            <a:r>
              <a:rPr lang="en-GB" altLang="pt-BR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inclusão</a:t>
            </a:r>
          </a:p>
          <a:p>
            <a:pPr marL="0">
              <a:lnSpc>
                <a:spcPct val="170000"/>
              </a:lnSpc>
              <a:spcBef>
                <a:spcPts val="0"/>
              </a:spcBef>
              <a:buClr>
                <a:srgbClr val="FFFFFF"/>
              </a:buClr>
              <a:buNone/>
            </a:pPr>
            <a:endParaRPr lang="en-GB" altLang="pt-BR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7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en-GB" altLang="pt-BR" sz="28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Abstração empírica (ou simples).  </a:t>
            </a:r>
            <a:r>
              <a:rPr lang="en-GB" altLang="pt-BR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Construção do conhecimento físico para abstração das propriedades a partir dos objetos (cor, forma).</a:t>
            </a:r>
            <a:endParaRPr lang="en-GB" altLang="pt-BR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500"/>
              </a:spcBef>
              <a:buClr>
                <a:srgbClr val="FFFFFF"/>
              </a:buClr>
              <a:buNone/>
            </a:pPr>
            <a:r>
              <a:rPr lang="en-GB" altLang="pt-BR" sz="280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t-BR" sz="2800" dirty="0"/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862" y="2012270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58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1" y="76200"/>
            <a:ext cx="10580851" cy="472480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95400" y="767255"/>
            <a:ext cx="10120645" cy="5542105"/>
          </a:xfrm>
        </p:spPr>
        <p:txBody>
          <a:bodyPr>
            <a:normAutofit lnSpcReduction="10000"/>
          </a:bodyPr>
          <a:lstStyle/>
          <a:p>
            <a:r>
              <a:rPr lang="pt-BR" sz="3600" dirty="0" smtClean="0">
                <a:latin typeface="Calibri" pitchFamily="34" charset="0"/>
                <a:cs typeface="Calibri" pitchFamily="34" charset="0"/>
              </a:rPr>
              <a:t>Nesta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etapa é possível elaborar atividades </a:t>
            </a:r>
            <a:endParaRPr lang="pt-BR" sz="3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   que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promovam a construção da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cooperação</a:t>
            </a:r>
          </a:p>
          <a:p>
            <a:pPr marL="0" indent="0">
              <a:buNone/>
            </a:pPr>
            <a:r>
              <a:rPr lang="pt-BR" sz="36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pt-BR" sz="3600" dirty="0" smtClean="0">
                <a:latin typeface="Calibri" panose="020F0502020204030204" pitchFamily="34" charset="0"/>
                <a:cs typeface="Calibri" pitchFamily="34" charset="0"/>
              </a:rPr>
              <a:t>entre os pares?</a:t>
            </a:r>
          </a:p>
          <a:p>
            <a:endParaRPr lang="pt-BR" sz="3600" dirty="0" smtClean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pt-BR" sz="3600" dirty="0" smtClean="0">
                <a:latin typeface="Calibri" panose="020F0502020204030204" pitchFamily="34" charset="0"/>
                <a:cs typeface="Calibri" pitchFamily="34" charset="0"/>
              </a:rPr>
              <a:t>Por meio do Lúdico como desenvolver atividades para a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criança, dando-lhe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oportunidade da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construção do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conhecimento,  da inteligência ao 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mesmo tempo em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que</a:t>
            </a:r>
            <a:r>
              <a:rPr lang="pt-BR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3600" dirty="0" smtClean="0">
                <a:latin typeface="Calibri" pitchFamily="34" charset="0"/>
                <a:cs typeface="Calibri" pitchFamily="34" charset="0"/>
              </a:rPr>
              <a:t>possibilite uma cultura da PAZ  tendo como meta levá-la a AMAR  AO PRÓXIMO COMO A SI MESMO. </a:t>
            </a:r>
          </a:p>
          <a:p>
            <a:endParaRPr lang="pt-BR" sz="3600" dirty="0" smtClean="0">
              <a:latin typeface="Calibri" panose="020F0502020204030204" pitchFamily="34" charset="0"/>
            </a:endParaRPr>
          </a:p>
          <a:p>
            <a:endParaRPr lang="pt-BR" sz="3600" dirty="0">
              <a:latin typeface="Calibri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339" y="16981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86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criança, pessoa, menino, jovem&#10;&#10;Descrição gerada com muito alta confiança">
            <a:extLst>
              <a:ext uri="{FF2B5EF4-FFF2-40B4-BE49-F238E27FC236}">
                <a16:creationId xmlns:a16="http://schemas.microsoft.com/office/drawing/2014/main" id="{34185EED-ADA8-44A1-981A-2330F98E3CB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4206785" cy="2801078"/>
          </a:xfrm>
        </p:spPr>
      </p:pic>
      <p:pic>
        <p:nvPicPr>
          <p:cNvPr id="7" name="Imagem 6" descr="Uma imagem contendo pessoa, interior, mesa, criança&#10;&#10;Descrição gerada com muito alta confiança">
            <a:extLst>
              <a:ext uri="{FF2B5EF4-FFF2-40B4-BE49-F238E27FC236}">
                <a16:creationId xmlns:a16="http://schemas.microsoft.com/office/drawing/2014/main" id="{FF0CF1DA-59F2-48C4-B656-1086D27404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01" y="2676649"/>
            <a:ext cx="4436962" cy="3327721"/>
          </a:xfrm>
          <a:prstGeom prst="rect">
            <a:avLst/>
          </a:prstGeom>
        </p:spPr>
      </p:pic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08" y="379413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10324011" cy="4873752"/>
          </a:xfrm>
        </p:spPr>
        <p:txBody>
          <a:bodyPr>
            <a:normAutofit fontScale="850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dirty="0">
                <a:latin typeface="Calibri" pitchFamily="34" charset="0"/>
                <a:cs typeface="Calibri" pitchFamily="34" charset="0"/>
              </a:rPr>
              <a:t>ARAÚJO, Ulisses F. Introdução. In: PUIG, J.M. Ética e Valores: métodos para um ensino transversal. São Paulo: Casa do Psicólogo, </a:t>
            </a:r>
            <a:r>
              <a:rPr lang="pt-BR" altLang="pt-BR" dirty="0" smtClean="0">
                <a:latin typeface="Calibri" pitchFamily="34" charset="0"/>
                <a:cs typeface="Calibri" pitchFamily="34" charset="0"/>
              </a:rPr>
              <a:t>1998</a:t>
            </a:r>
            <a:endParaRPr lang="pt-BR" altLang="pt-BR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pt-BR" altLang="pt-BR" dirty="0">
                <a:latin typeface="Calibri" pitchFamily="34" charset="0"/>
                <a:cs typeface="Calibri" pitchFamily="34" charset="0"/>
              </a:rPr>
              <a:t> LA TAILLE, OLIVEIRA, DANTAS. Piaget, Vygotsky, </a:t>
            </a:r>
            <a:r>
              <a:rPr lang="pt-BR" altLang="pt-BR" dirty="0" err="1">
                <a:latin typeface="Calibri" pitchFamily="34" charset="0"/>
                <a:cs typeface="Calibri" pitchFamily="34" charset="0"/>
              </a:rPr>
              <a:t>Wallon</a:t>
            </a:r>
            <a:r>
              <a:rPr lang="pt-BR" altLang="pt-BR" dirty="0">
                <a:latin typeface="Calibri" pitchFamily="34" charset="0"/>
                <a:cs typeface="Calibri" pitchFamily="34" charset="0"/>
              </a:rPr>
              <a:t>. São Paulo. Ed. </a:t>
            </a:r>
            <a:r>
              <a:rPr lang="pt-BR" altLang="pt-BR" dirty="0" err="1">
                <a:latin typeface="Calibri" pitchFamily="34" charset="0"/>
                <a:cs typeface="Calibri" pitchFamily="34" charset="0"/>
              </a:rPr>
              <a:t>Summus</a:t>
            </a:r>
            <a:r>
              <a:rPr lang="pt-BR" altLang="pt-BR" dirty="0">
                <a:latin typeface="Calibri" pitchFamily="34" charset="0"/>
                <a:cs typeface="Calibri" pitchFamily="34" charset="0"/>
              </a:rPr>
              <a:t>, 1992</a:t>
            </a:r>
            <a:r>
              <a:rPr lang="pt-BR" altLang="pt-BR" dirty="0" smtClean="0">
                <a:latin typeface="Calibri" pitchFamily="34" charset="0"/>
                <a:cs typeface="Calibri" pitchFamily="34" charset="0"/>
              </a:rPr>
              <a:t>.</a:t>
            </a:r>
            <a:endParaRPr lang="pt-BR" altLang="pt-BR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La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Taille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Yves de. (2006b). </a:t>
            </a:r>
            <a:r>
              <a:rPr lang="pt-BR" i="1" dirty="0">
                <a:latin typeface="Calibri" pitchFamily="34" charset="0"/>
                <a:cs typeface="Calibri" pitchFamily="34" charset="0"/>
              </a:rPr>
              <a:t>Moral e Ética: dimensões intelectuais e afetivas.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>
                <a:latin typeface="Calibri" pitchFamily="34" charset="0"/>
                <a:cs typeface="Calibri" pitchFamily="34" charset="0"/>
              </a:rPr>
              <a:t>Porto Alegre: Editora ARTMED.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>
                <a:latin typeface="Calibri" pitchFamily="34" charset="0"/>
                <a:cs typeface="Calibri" pitchFamily="34" charset="0"/>
              </a:rPr>
              <a:t>La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Taille</a:t>
            </a:r>
            <a:r>
              <a:rPr lang="pt-BR" dirty="0">
                <a:latin typeface="Calibri" pitchFamily="34" charset="0"/>
                <a:cs typeface="Calibri" pitchFamily="34" charset="0"/>
              </a:rPr>
              <a:t>, Yves de. (2010). </a:t>
            </a:r>
            <a:r>
              <a:rPr lang="pt-BR" i="1" dirty="0">
                <a:latin typeface="Calibri" pitchFamily="34" charset="0"/>
                <a:cs typeface="Calibri" pitchFamily="34" charset="0"/>
              </a:rPr>
              <a:t>Moral e Ética: uma leitura psicológica.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 </a:t>
            </a:r>
            <a:r>
              <a:rPr lang="pt-BR" dirty="0">
                <a:latin typeface="Calibri" pitchFamily="34" charset="0"/>
                <a:cs typeface="Calibri" pitchFamily="34" charset="0"/>
              </a:rPr>
              <a:t>Psic.: Teor. e Pesq.,  Brasília ,  v. 26, n. </a:t>
            </a:r>
            <a:r>
              <a:rPr lang="pt-BR" dirty="0" err="1">
                <a:latin typeface="Calibri" pitchFamily="34" charset="0"/>
                <a:cs typeface="Calibri" pitchFamily="34" charset="0"/>
              </a:rPr>
              <a:t>Spe</a:t>
            </a:r>
            <a:r>
              <a:rPr lang="pt-BR" dirty="0">
                <a:latin typeface="Calibri" pitchFamily="34" charset="0"/>
                <a:cs typeface="Calibri" pitchFamily="34" charset="0"/>
              </a:rPr>
              <a:t>. Disponível em &lt;http://www.scielo.br/scielo.php?script=sci_arttext&amp;pid=S0102-37722010000500009&amp;lng=en&amp;nrm=iso&gt;.  Acesso em  12 de Maio de 2015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Lin, Jeffrey. (2015).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Doing Something About the 'Impossible Problem' of Abuse in Online Games.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>
                <a:latin typeface="Calibri" pitchFamily="34" charset="0"/>
                <a:cs typeface="Calibri" pitchFamily="34" charset="0"/>
              </a:rPr>
              <a:t>Disponível em &lt;http://www.recode.net/2015/7/7/11564110/doing-something-about-the-impossible-problem-of-abuse-in-online-games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&gt;</a:t>
            </a:r>
            <a:endParaRPr lang="pt-BR" altLang="pt-BR" dirty="0">
              <a:latin typeface="Calibri" pitchFamily="34" charset="0"/>
              <a:cs typeface="Calibri" pitchFamily="34" charset="0"/>
            </a:endParaRP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dirty="0" smtClean="0">
                <a:latin typeface="Calibri" pitchFamily="34" charset="0"/>
                <a:cs typeface="Calibri" pitchFamily="34" charset="0"/>
              </a:rPr>
              <a:t>PIAGET</a:t>
            </a:r>
            <a:r>
              <a:rPr lang="pt-BR" altLang="pt-BR" dirty="0">
                <a:latin typeface="Calibri" pitchFamily="34" charset="0"/>
                <a:cs typeface="Calibri" pitchFamily="34" charset="0"/>
              </a:rPr>
              <a:t>, J. </a:t>
            </a:r>
            <a:r>
              <a:rPr lang="pt-BR" altLang="pt-BR" i="1" dirty="0">
                <a:latin typeface="Calibri" pitchFamily="34" charset="0"/>
                <a:cs typeface="Calibri" pitchFamily="34" charset="0"/>
              </a:rPr>
              <a:t>O </a:t>
            </a:r>
            <a:r>
              <a:rPr lang="pt-BR" altLang="pt-BR" i="1" dirty="0" err="1">
                <a:latin typeface="Calibri" pitchFamily="34" charset="0"/>
                <a:cs typeface="Calibri" pitchFamily="34" charset="0"/>
              </a:rPr>
              <a:t>juizo</a:t>
            </a:r>
            <a:r>
              <a:rPr lang="pt-BR" altLang="pt-BR" i="1" dirty="0">
                <a:latin typeface="Calibri" pitchFamily="34" charset="0"/>
                <a:cs typeface="Calibri" pitchFamily="34" charset="0"/>
              </a:rPr>
              <a:t> moral na criança.</a:t>
            </a:r>
            <a:r>
              <a:rPr lang="pt-BR" altLang="pt-BR" dirty="0">
                <a:latin typeface="Calibri" pitchFamily="34" charset="0"/>
                <a:cs typeface="Calibri" pitchFamily="34" charset="0"/>
              </a:rPr>
              <a:t> São Paulo, </a:t>
            </a:r>
            <a:r>
              <a:rPr lang="pt-BR" altLang="pt-BR" dirty="0" err="1">
                <a:latin typeface="Calibri" pitchFamily="34" charset="0"/>
                <a:cs typeface="Calibri" pitchFamily="34" charset="0"/>
              </a:rPr>
              <a:t>Summus</a:t>
            </a:r>
            <a:r>
              <a:rPr lang="pt-BR" altLang="pt-BR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altLang="pt-BR" dirty="0" smtClean="0">
                <a:latin typeface="Calibri" pitchFamily="34" charset="0"/>
                <a:cs typeface="Calibri" pitchFamily="34" charset="0"/>
              </a:rPr>
              <a:t>1997.</a:t>
            </a:r>
            <a:endParaRPr lang="pt-BR" altLang="pt-BR" dirty="0">
              <a:latin typeface="Calibri" pitchFamily="34" charset="0"/>
              <a:cs typeface="Calibri" pitchFamily="34" charset="0"/>
            </a:endParaRP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altLang="pt-BR" dirty="0">
                <a:latin typeface="Calibri" pitchFamily="34" charset="0"/>
                <a:cs typeface="Calibri" pitchFamily="34" charset="0"/>
              </a:rPr>
              <a:t>SACRISTÁN. J. </a:t>
            </a:r>
            <a:r>
              <a:rPr lang="pt-BR" altLang="pt-BR" dirty="0" err="1">
                <a:latin typeface="Calibri" pitchFamily="34" charset="0"/>
                <a:cs typeface="Calibri" pitchFamily="34" charset="0"/>
              </a:rPr>
              <a:t>Gimeno</a:t>
            </a:r>
            <a:r>
              <a:rPr lang="pt-BR" altLang="pt-BR" dirty="0">
                <a:latin typeface="Calibri" pitchFamily="34" charset="0"/>
                <a:cs typeface="Calibri" pitchFamily="34" charset="0"/>
              </a:rPr>
              <a:t>. Poderes Instáveis em Educação. Porto Alegre: ARTMED</a:t>
            </a:r>
            <a:endParaRPr lang="pt-BR" dirty="0">
              <a:latin typeface="Calibri" pitchFamily="34" charset="0"/>
              <a:cs typeface="Calibri" pitchFamily="34" charset="0"/>
            </a:endParaRPr>
          </a:p>
          <a:p>
            <a:endParaRPr lang="pt-BR" dirty="0"/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086" y="32530"/>
            <a:ext cx="1724252" cy="162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76889" y="1940126"/>
            <a:ext cx="9814820" cy="1184031"/>
          </a:xfrm>
        </p:spPr>
        <p:txBody>
          <a:bodyPr/>
          <a:lstStyle/>
          <a:p>
            <a:endParaRPr lang="pt-BR" sz="3200" dirty="0"/>
          </a:p>
          <a:p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911670" y="2272938"/>
            <a:ext cx="9814820" cy="31198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Amar a Deus sobre todas as coisas </a:t>
            </a:r>
          </a:p>
          <a:p>
            <a:pPr algn="ctr" defTabSz="914400"/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Amar o Próximo como a Ti mesmo.</a:t>
            </a:r>
          </a:p>
          <a:p>
            <a:pPr defTabSz="914400"/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defTabSz="914400"/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defTabSz="914400"/>
            <a:r>
              <a:rPr lang="pt-BR" sz="3200" dirty="0" smtClean="0">
                <a:latin typeface="Calibri" pitchFamily="34" charset="0"/>
                <a:cs typeface="Calibri" pitchFamily="34" charset="0"/>
              </a:rPr>
              <a:t>De que maneira a criança na faixa etária da Educação Infantil compreende esses ensinamentos? </a:t>
            </a:r>
          </a:p>
          <a:p>
            <a:pPr defTabSz="914400"/>
            <a:endParaRPr lang="pt-BR" sz="3200" dirty="0" smtClean="0"/>
          </a:p>
          <a:p>
            <a:pPr defTabSz="914400"/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926667" y="1940128"/>
            <a:ext cx="9814820" cy="33281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pt-BR" dirty="0"/>
          </a:p>
        </p:txBody>
      </p:sp>
      <p:sp>
        <p:nvSpPr>
          <p:cNvPr id="6" name="AutoShape 2" descr="Resultado de imagem para cf 2018"/>
          <p:cNvSpPr>
            <a:spLocks noChangeAspect="1" noChangeArrowheads="1"/>
          </p:cNvSpPr>
          <p:nvPr/>
        </p:nvSpPr>
        <p:spPr bwMode="auto">
          <a:xfrm>
            <a:off x="155575" y="-144463"/>
            <a:ext cx="1542184" cy="15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568" y="196487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77333" y="209006"/>
            <a:ext cx="10608975" cy="6648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800" b="1" dirty="0" smtClean="0"/>
          </a:p>
          <a:p>
            <a:pPr marL="0" indent="0" algn="ctr">
              <a:buNone/>
            </a:pPr>
            <a:r>
              <a:rPr lang="pt-BR" sz="2800" b="1" dirty="0" smtClean="0"/>
              <a:t>OBJETIVO </a:t>
            </a:r>
            <a:r>
              <a:rPr lang="pt-BR" sz="2800" b="1" dirty="0" smtClean="0"/>
              <a:t>DA CAMPANHA DA </a:t>
            </a:r>
            <a:endParaRPr lang="pt-BR" sz="2800" b="1" dirty="0" smtClean="0"/>
          </a:p>
          <a:p>
            <a:pPr marL="0" indent="0" algn="ctr">
              <a:buNone/>
            </a:pPr>
            <a:r>
              <a:rPr lang="pt-BR" sz="2800" b="1" dirty="0" smtClean="0"/>
              <a:t>FRATERNIDADE </a:t>
            </a:r>
            <a:r>
              <a:rPr lang="pt-BR" sz="2800" b="1" dirty="0" smtClean="0"/>
              <a:t>2018 </a:t>
            </a:r>
          </a:p>
          <a:p>
            <a:pPr marL="0" indent="0">
              <a:buNone/>
            </a:pPr>
            <a:r>
              <a:rPr lang="pt-BR" sz="3200" b="1" dirty="0" smtClean="0"/>
              <a:t>               </a:t>
            </a:r>
            <a:r>
              <a:rPr lang="pt-BR" sz="2800" b="1" dirty="0" smtClean="0"/>
              <a:t>SUPERAÇÃO DA VIOLÊNCIA</a:t>
            </a:r>
          </a:p>
          <a:p>
            <a:pPr marL="0" indent="0">
              <a:buNone/>
            </a:pPr>
            <a:endParaRPr lang="pt-BR" sz="1200" dirty="0"/>
          </a:p>
          <a:p>
            <a:endParaRPr lang="pt-BR" sz="2800" b="1" dirty="0" smtClean="0"/>
          </a:p>
          <a:p>
            <a:r>
              <a:rPr lang="pt-BR" sz="2800" b="1" dirty="0" smtClean="0"/>
              <a:t>Objetivo geral</a:t>
            </a:r>
          </a:p>
          <a:p>
            <a:endParaRPr lang="pt-BR" sz="2800" b="1" dirty="0" smtClean="0"/>
          </a:p>
          <a:p>
            <a:r>
              <a:rPr lang="pt-BR" sz="2800" dirty="0" smtClean="0"/>
              <a:t>Construir a fraternidade, promovendo a cultura da paz, da reconciliação e da justiça, à luz da Palavra de Deus, como caminho de superação da violência.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 smtClean="0"/>
          </a:p>
          <a:p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873" y="0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</a:t>
            </a:r>
            <a:r>
              <a:rPr lang="pt-BR" dirty="0" smtClean="0"/>
              <a:t> </a:t>
            </a:r>
            <a:r>
              <a:rPr lang="pt-BR" b="1" dirty="0"/>
              <a:t>Específicos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979714"/>
            <a:ext cx="9956800" cy="5494238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Valorizar </a:t>
            </a:r>
            <a:r>
              <a:rPr lang="pt-BR" dirty="0"/>
              <a:t>a família e a escola como espaços de convivência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fraterna</a:t>
            </a:r>
            <a:r>
              <a:rPr lang="pt-BR" dirty="0"/>
              <a:t>, de educação para a paz e de testemunho do amor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   e </a:t>
            </a:r>
            <a:r>
              <a:rPr lang="pt-BR" dirty="0"/>
              <a:t>do perdão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Estimular as comunidades cristãs pastorais, associações religiosas e movimentos eclesiais ao compromisso com ações que levem à superação da violência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Apoiar os centros de direitos humanos, comissões de justa e paz, conselhos paritários de direitos e organizações da sociedade civil que trabalham para a superação da violência.</a:t>
            </a:r>
            <a:endParaRPr lang="pt-BR" dirty="0"/>
          </a:p>
          <a:p>
            <a:endParaRPr lang="pt-BR" dirty="0"/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08" y="379413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77333" y="937847"/>
            <a:ext cx="9697589" cy="5103516"/>
          </a:xfrm>
        </p:spPr>
        <p:txBody>
          <a:bodyPr>
            <a:normAutofit fontScale="32500" lnSpcReduction="20000"/>
          </a:bodyPr>
          <a:lstStyle/>
          <a:p>
            <a:endParaRPr lang="pt-BR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8600" b="1" dirty="0" smtClean="0">
                <a:latin typeface="Calibri" pitchFamily="34" charset="0"/>
                <a:cs typeface="Calibri" pitchFamily="34" charset="0"/>
              </a:rPr>
              <a:t> VIOLÊNCIA E SER HUMANO </a:t>
            </a:r>
          </a:p>
          <a:p>
            <a:pPr marL="0" indent="0">
              <a:lnSpc>
                <a:spcPct val="150000"/>
              </a:lnSpc>
              <a:buNone/>
            </a:pPr>
            <a:endParaRPr lang="pt-BR" sz="51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1200" dirty="0" smtClean="0">
                <a:latin typeface="Calibri" pitchFamily="34" charset="0"/>
                <a:cs typeface="Calibri" pitchFamily="34" charset="0"/>
              </a:rPr>
              <a:t>O Ser Humano </a:t>
            </a:r>
            <a:r>
              <a:rPr lang="pt-BR" sz="11200" dirty="0">
                <a:latin typeface="Calibri" pitchFamily="34" charset="0"/>
                <a:cs typeface="Calibri" pitchFamily="34" charset="0"/>
              </a:rPr>
              <a:t>n</a:t>
            </a:r>
            <a:r>
              <a:rPr lang="pt-BR" sz="11200" dirty="0" smtClean="0">
                <a:latin typeface="Calibri" pitchFamily="34" charset="0"/>
                <a:cs typeface="Calibri" pitchFamily="34" charset="0"/>
              </a:rPr>
              <a:t>asce bom e é corrompido de acordo com o meio em que vive?</a:t>
            </a:r>
          </a:p>
          <a:p>
            <a:pPr>
              <a:lnSpc>
                <a:spcPct val="150000"/>
              </a:lnSpc>
            </a:pPr>
            <a:endParaRPr lang="pt-BR" sz="11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1200" dirty="0" smtClean="0">
                <a:latin typeface="Calibri" pitchFamily="34" charset="0"/>
                <a:cs typeface="Calibri" pitchFamily="34" charset="0"/>
              </a:rPr>
              <a:t>O Ser Humano  nasce instintivo e necessita do meio social para se humanizar?</a:t>
            </a:r>
          </a:p>
          <a:p>
            <a:pPr>
              <a:lnSpc>
                <a:spcPct val="150000"/>
              </a:lnSpc>
            </a:pPr>
            <a:endParaRPr lang="pt-BR" sz="11200" dirty="0" smtClean="0">
              <a:latin typeface="Calibri" pitchFamily="34" charset="0"/>
              <a:cs typeface="Calibri" pitchFamily="34" charset="0"/>
            </a:endParaRPr>
          </a:p>
          <a:p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08" y="379413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77334" y="773723"/>
            <a:ext cx="10272020" cy="5267639"/>
          </a:xfrm>
        </p:spPr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pPr algn="just">
              <a:lnSpc>
                <a:spcPct val="160000"/>
              </a:lnSpc>
            </a:pPr>
            <a:r>
              <a:rPr lang="pt-BR" sz="2800" dirty="0" smtClean="0"/>
              <a:t>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Entre tantos pesquisadores que estudaram o </a:t>
            </a: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     desenvolvimento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humano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como </a:t>
            </a:r>
            <a:r>
              <a:rPr lang="pt-BR" sz="2800" dirty="0" err="1">
                <a:latin typeface="Calibri" pitchFamily="34" charset="0"/>
                <a:cs typeface="Calibri" pitchFamily="34" charset="0"/>
              </a:rPr>
              <a:t>Wallon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, Freud, </a:t>
            </a:r>
            <a:endParaRPr lang="pt-BR" sz="28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pt-BR" sz="28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pt-BR" sz="2800" dirty="0" err="1" smtClean="0">
                <a:latin typeface="Calibri" pitchFamily="34" charset="0"/>
                <a:cs typeface="Calibri" pitchFamily="34" charset="0"/>
              </a:rPr>
              <a:t>Winnicot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, vamos </a:t>
            </a:r>
            <a:r>
              <a:rPr lang="pt-BR" sz="2800" dirty="0" smtClean="0">
                <a:latin typeface="Calibri" pitchFamily="34" charset="0"/>
                <a:cs typeface="Calibri" pitchFamily="34" charset="0"/>
              </a:rPr>
              <a:t>destacar os estudos de Piaget (1997) </a:t>
            </a:r>
            <a:r>
              <a:rPr lang="pt-BR" sz="2800" i="1" dirty="0" smtClean="0">
                <a:latin typeface="Calibri" pitchFamily="34" charset="0"/>
                <a:cs typeface="Calibri" pitchFamily="34" charset="0"/>
              </a:rPr>
              <a:t>O Juízo Moral na </a:t>
            </a:r>
            <a:r>
              <a:rPr lang="pt-BR" sz="2800" i="1" dirty="0">
                <a:latin typeface="Calibri" pitchFamily="34" charset="0"/>
                <a:cs typeface="Calibri" pitchFamily="34" charset="0"/>
              </a:rPr>
              <a:t>C</a:t>
            </a:r>
            <a:r>
              <a:rPr lang="pt-BR" sz="2800" i="1" dirty="0" smtClean="0">
                <a:latin typeface="Calibri" pitchFamily="34" charset="0"/>
                <a:cs typeface="Calibri" pitchFamily="34" charset="0"/>
              </a:rPr>
              <a:t>riança </a:t>
            </a:r>
            <a:endParaRPr lang="pt-BR" sz="2800" i="1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endParaRPr lang="pt-BR" sz="2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ANOMIA</a:t>
            </a:r>
          </a:p>
          <a:p>
            <a:pPr algn="ctr">
              <a:lnSpc>
                <a:spcPct val="160000"/>
              </a:lnSpc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HETERONOMIA</a:t>
            </a:r>
          </a:p>
          <a:p>
            <a:pPr>
              <a:lnSpc>
                <a:spcPct val="160000"/>
              </a:lnSpc>
            </a:pPr>
            <a:r>
              <a:rPr lang="pt-BR" sz="2800" b="1" dirty="0" smtClean="0">
                <a:latin typeface="Calibri" pitchFamily="34" charset="0"/>
                <a:cs typeface="Calibri" pitchFamily="34" charset="0"/>
              </a:rPr>
              <a:t>AUTONOMIA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46" y="405539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pt-BR" b="1" dirty="0" err="1">
                <a:latin typeface="Arial" panose="020B0604020202020204" pitchFamily="34" charset="0"/>
              </a:rPr>
              <a:t>Pré-operatório</a:t>
            </a:r>
            <a:r>
              <a:rPr lang="en-GB" altLang="pt-BR" b="1" dirty="0">
                <a:latin typeface="Arial" panose="020B0604020202020204" pitchFamily="34" charset="0"/>
              </a:rPr>
              <a:t> – 2 a 6/7 </a:t>
            </a:r>
            <a:r>
              <a:rPr lang="en-GB" altLang="pt-BR" b="1" dirty="0" err="1">
                <a:latin typeface="Arial" panose="020B0604020202020204" pitchFamily="34" charset="0"/>
              </a:rPr>
              <a:t>anos</a:t>
            </a:r>
            <a:r>
              <a:rPr lang="en-GB" altLang="pt-BR" b="1" dirty="0">
                <a:latin typeface="Arial" panose="020B0604020202020204" pitchFamily="34" charset="0"/>
              </a:rPr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18896" y="735725"/>
            <a:ext cx="9525658" cy="6293676"/>
          </a:xfrm>
        </p:spPr>
        <p:txBody>
          <a:bodyPr/>
          <a:lstStyle/>
          <a:p>
            <a:endParaRPr lang="pt-B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t-B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3200" dirty="0" smtClean="0">
                <a:latin typeface="Calibri" panose="020F0502020204030204" pitchFamily="34" charset="0"/>
              </a:rPr>
              <a:t> </a:t>
            </a:r>
            <a:r>
              <a:rPr lang="pt-BR" sz="3200" dirty="0">
                <a:latin typeface="Calibri" panose="020F0502020204030204" pitchFamily="34" charset="0"/>
              </a:rPr>
              <a:t>D</a:t>
            </a:r>
            <a:r>
              <a:rPr lang="pt-BR" sz="3200" dirty="0" smtClean="0">
                <a:latin typeface="Calibri" panose="020F0502020204030204" pitchFamily="34" charset="0"/>
              </a:rPr>
              <a:t>omínio </a:t>
            </a:r>
            <a:r>
              <a:rPr lang="pt-BR" sz="3200" dirty="0">
                <a:latin typeface="Calibri" panose="020F0502020204030204" pitchFamily="34" charset="0"/>
              </a:rPr>
              <a:t>progressivo </a:t>
            </a:r>
            <a:r>
              <a:rPr lang="pt-BR" sz="3200" dirty="0" smtClean="0">
                <a:latin typeface="Calibri" panose="020F0502020204030204" pitchFamily="34" charset="0"/>
              </a:rPr>
              <a:t>dos </a:t>
            </a:r>
            <a:r>
              <a:rPr lang="pt-BR" sz="3200" dirty="0">
                <a:latin typeface="Calibri" panose="020F0502020204030204" pitchFamily="34" charset="0"/>
              </a:rPr>
              <a:t>esquemas de </a:t>
            </a:r>
            <a:r>
              <a:rPr lang="pt-BR" sz="3200" dirty="0" smtClean="0">
                <a:latin typeface="Calibri" panose="020F0502020204030204" pitchFamily="34" charset="0"/>
              </a:rPr>
              <a:t>ação interiorizados que progridem para função </a:t>
            </a:r>
            <a:endParaRPr lang="pt-BR" sz="3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3200" dirty="0" smtClean="0">
                <a:latin typeface="Calibri" panose="020F0502020204030204" pitchFamily="34" charset="0"/>
              </a:rPr>
              <a:t>simbólica</a:t>
            </a:r>
            <a:r>
              <a:rPr lang="pt-BR" sz="3200" dirty="0" smtClean="0">
                <a:latin typeface="Calibri" panose="020F0502020204030204" pitchFamily="34" charset="0"/>
              </a:rPr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968" y="4050727"/>
            <a:ext cx="2740761" cy="2444025"/>
          </a:xfrm>
          <a:prstGeom prst="rect">
            <a:avLst/>
          </a:prstGeom>
        </p:spPr>
      </p:pic>
      <p:pic>
        <p:nvPicPr>
          <p:cNvPr id="6" name="Espaço Reservado para Conteúd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08" y="379413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55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18897" y="756746"/>
            <a:ext cx="8787103" cy="4813737"/>
          </a:xfrm>
        </p:spPr>
        <p:txBody>
          <a:bodyPr>
            <a:normAutofit fontScale="7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en-GB" altLang="pt-BR" sz="3600" b="1" dirty="0">
                <a:latin typeface="Calibri" panose="020F0502020204030204" pitchFamily="34" charset="0"/>
                <a:cs typeface="Arial" panose="020B0604020202020204" pitchFamily="34" charset="0"/>
              </a:rPr>
              <a:t>O Jogo </a:t>
            </a:r>
            <a:r>
              <a:rPr lang="en-GB" altLang="pt-BR" sz="3600" b="1" dirty="0" err="1">
                <a:latin typeface="Calibri" panose="020F0502020204030204" pitchFamily="34" charset="0"/>
                <a:cs typeface="Arial" panose="020B0604020202020204" pitchFamily="34" charset="0"/>
              </a:rPr>
              <a:t>Simbólico</a:t>
            </a:r>
            <a:r>
              <a:rPr lang="en-GB" altLang="pt-BR" sz="36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altLang="pt-BR" sz="3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assimilação</a:t>
            </a:r>
            <a:r>
              <a:rPr lang="en-GB" altLang="pt-BR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pt-BR" sz="36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deformante</a:t>
            </a:r>
            <a:r>
              <a:rPr lang="en-GB" altLang="pt-BR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-  </a:t>
            </a:r>
            <a:endParaRPr lang="en-GB" altLang="pt-BR" sz="36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en-GB" altLang="pt-BR" sz="3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Início</a:t>
            </a:r>
            <a:r>
              <a:rPr lang="en-GB" altLang="pt-BR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da </a:t>
            </a:r>
            <a:r>
              <a:rPr lang="en-GB" altLang="pt-BR" sz="3600" dirty="0" err="1">
                <a:latin typeface="Calibri" panose="020F0502020204030204" pitchFamily="34" charset="0"/>
                <a:cs typeface="Arial" panose="020B0604020202020204" pitchFamily="34" charset="0"/>
              </a:rPr>
              <a:t>função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pt-BR" sz="3600" dirty="0" err="1">
                <a:latin typeface="Calibri" panose="020F0502020204030204" pitchFamily="34" charset="0"/>
                <a:cs typeface="Arial" panose="020B0604020202020204" pitchFamily="34" charset="0"/>
              </a:rPr>
              <a:t>semiótica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  e 	</a:t>
            </a:r>
            <a:r>
              <a:rPr lang="en-GB" altLang="pt-BR" sz="3600" dirty="0" err="1">
                <a:latin typeface="Calibri" panose="020F0502020204030204" pitchFamily="34" charset="0"/>
                <a:cs typeface="Arial" panose="020B0604020202020204" pitchFamily="34" charset="0"/>
              </a:rPr>
              <a:t>começo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 da  </a:t>
            </a:r>
            <a:endParaRPr lang="en-GB" altLang="pt-BR" sz="36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en-GB" altLang="pt-BR" sz="3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interiorização</a:t>
            </a:r>
            <a:r>
              <a:rPr lang="en-GB" altLang="pt-BR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dos </a:t>
            </a:r>
            <a:r>
              <a:rPr lang="en-GB" altLang="pt-BR" sz="3600" dirty="0" err="1">
                <a:latin typeface="Calibri" panose="020F0502020204030204" pitchFamily="34" charset="0"/>
                <a:cs typeface="Arial" panose="020B0604020202020204" pitchFamily="34" charset="0"/>
              </a:rPr>
              <a:t>esquemas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altLang="pt-BR" sz="3600" dirty="0" err="1">
                <a:latin typeface="Calibri" panose="020F0502020204030204" pitchFamily="34" charset="0"/>
                <a:cs typeface="Arial" panose="020B0604020202020204" pitchFamily="34" charset="0"/>
              </a:rPr>
              <a:t>ação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pt-BR" sz="3600" dirty="0" err="1">
                <a:latin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altLang="pt-BR" sz="36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en-GB" altLang="pt-BR" sz="3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representações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None/>
            </a:pPr>
            <a:endParaRPr lang="en-GB" altLang="pt-BR" sz="36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None/>
            </a:pPr>
            <a:endParaRPr lang="en-GB" altLang="pt-BR" sz="36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en-GB" altLang="pt-BR" sz="3600" b="1" dirty="0" err="1">
                <a:latin typeface="Calibri" panose="020F0502020204030204" pitchFamily="34" charset="0"/>
                <a:cs typeface="Arial" panose="020B0604020202020204" pitchFamily="34" charset="0"/>
              </a:rPr>
              <a:t>Lógica</a:t>
            </a:r>
            <a:r>
              <a:rPr lang="en-GB" altLang="pt-BR" sz="3600" b="1" dirty="0">
                <a:latin typeface="Calibri" panose="020F0502020204030204" pitchFamily="34" charset="0"/>
                <a:cs typeface="Arial" panose="020B0604020202020204" pitchFamily="34" charset="0"/>
              </a:rPr>
              <a:t> do Pensamento - 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GB" altLang="pt-BR" sz="3600" dirty="0" err="1">
                <a:latin typeface="Calibri" panose="020F0502020204030204" pitchFamily="34" charset="0"/>
                <a:cs typeface="Arial" panose="020B0604020202020204" pitchFamily="34" charset="0"/>
              </a:rPr>
              <a:t>pensamento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 não é </a:t>
            </a:r>
            <a:r>
              <a:rPr lang="en-GB" altLang="pt-BR" sz="3600" dirty="0" err="1">
                <a:latin typeface="Calibri" panose="020F0502020204030204" pitchFamily="34" charset="0"/>
                <a:cs typeface="Arial" panose="020B0604020202020204" pitchFamily="34" charset="0"/>
              </a:rPr>
              <a:t>indutivo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pt-BR" sz="3600" dirty="0" err="1">
                <a:latin typeface="Calibri" panose="020F0502020204030204" pitchFamily="34" charset="0"/>
                <a:cs typeface="Arial" panose="020B0604020202020204" pitchFamily="34" charset="0"/>
              </a:rPr>
              <a:t>nem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pt-BR" sz="3600" dirty="0" err="1">
                <a:latin typeface="Calibri" panose="020F0502020204030204" pitchFamily="34" charset="0"/>
                <a:cs typeface="Arial" panose="020B0604020202020204" pitchFamily="34" charset="0"/>
              </a:rPr>
              <a:t>dedutivo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, mas </a:t>
            </a:r>
            <a:r>
              <a:rPr lang="en-GB" altLang="pt-BR" sz="36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transdutivo</a:t>
            </a:r>
            <a:r>
              <a:rPr lang="en-GB" altLang="pt-BR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altLang="pt-BR" sz="3600" dirty="0" err="1">
                <a:latin typeface="Calibri" panose="020F0502020204030204" pitchFamily="34" charset="0"/>
                <a:cs typeface="Arial" panose="020B0604020202020204" pitchFamily="34" charset="0"/>
              </a:rPr>
              <a:t>isto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 é, </a:t>
            </a:r>
            <a:r>
              <a:rPr lang="en-GB" altLang="pt-BR" sz="3600" dirty="0" err="1">
                <a:latin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GB" altLang="pt-BR" sz="3600" dirty="0">
                <a:latin typeface="Calibri" panose="020F0502020204030204" pitchFamily="34" charset="0"/>
                <a:cs typeface="Arial" panose="020B0604020202020204" pitchFamily="34" charset="0"/>
              </a:rPr>
              <a:t> do particular para o particular. </a:t>
            </a:r>
          </a:p>
          <a:p>
            <a:pPr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None/>
            </a:pPr>
            <a:endParaRPr lang="en-GB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None/>
            </a:pPr>
            <a:r>
              <a:rPr lang="en-GB" altLang="pt-BR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GB" alt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None/>
            </a:pPr>
            <a:endParaRPr lang="en-GB" alt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450"/>
              </a:spcBef>
              <a:buClr>
                <a:srgbClr val="FFFFFF"/>
              </a:buClr>
              <a:buNone/>
            </a:pPr>
            <a:endParaRPr lang="en-GB" alt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11" y="287973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06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8897" y="0"/>
            <a:ext cx="9736672" cy="192023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alt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Moral </a:t>
            </a:r>
            <a:r>
              <a:rPr lang="en-GB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alt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heteronomia</a:t>
            </a:r>
            <a:r>
              <a:rPr lang="en-GB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ou de </a:t>
            </a:r>
            <a:r>
              <a:rPr lang="en-GB" alt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coação</a:t>
            </a:r>
            <a:r>
              <a:rPr lang="en-GB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en-GB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 Realismo Moral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88578" y="1219200"/>
            <a:ext cx="9317421" cy="549812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pt-BR" sz="32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t-BR" sz="3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t-BR" sz="32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t-BR" sz="32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Rigorosa </a:t>
            </a:r>
            <a:r>
              <a:rPr lang="pt-BR" sz="3200" b="1" dirty="0">
                <a:latin typeface="Calibri" panose="020F0502020204030204" pitchFamily="34" charset="0"/>
                <a:cs typeface="Arial" panose="020B0604020202020204" pitchFamily="34" charset="0"/>
              </a:rPr>
              <a:t>obediência as regras externas </a:t>
            </a:r>
            <a:r>
              <a:rPr lang="pt-BR" sz="3200" dirty="0">
                <a:latin typeface="Calibri" panose="020F0502020204030204" pitchFamily="34" charset="0"/>
                <a:cs typeface="Arial" panose="020B0604020202020204" pitchFamily="34" charset="0"/>
              </a:rPr>
              <a:t>. A regra é a excelência</a:t>
            </a:r>
            <a:r>
              <a:rPr lang="pt-BR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pt-BR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Calibri" panose="020F0502020204030204" pitchFamily="34" charset="0"/>
                <a:cs typeface="Arial" panose="020B0604020202020204" pitchFamily="34" charset="0"/>
              </a:rPr>
              <a:t>A regra é imposta externamente pelo meio ou pelos adultos. </a:t>
            </a:r>
            <a:endParaRPr lang="pt-BR" sz="3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t-BR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pt-BR" sz="3200" dirty="0">
                <a:latin typeface="Calibri" panose="020F0502020204030204" pitchFamily="34" charset="0"/>
                <a:cs typeface="Arial" panose="020B0604020202020204" pitchFamily="34" charset="0"/>
              </a:rPr>
              <a:t>dever é heterônomo</a:t>
            </a:r>
            <a:r>
              <a:rPr lang="pt-BR" sz="32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pt-BR" sz="3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t-BR" sz="3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308" y="379413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54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391</TotalTime>
  <Words>625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Schoolbook</vt:lpstr>
      <vt:lpstr>Times New Roman</vt:lpstr>
      <vt:lpstr>Wingdings</vt:lpstr>
      <vt:lpstr>Wingdings 2</vt:lpstr>
      <vt:lpstr>Balcão Envidraçado</vt:lpstr>
      <vt:lpstr>Apresentação do PowerPoint</vt:lpstr>
      <vt:lpstr>Apresentação do PowerPoint</vt:lpstr>
      <vt:lpstr>Apresentação do PowerPoint</vt:lpstr>
      <vt:lpstr>Objetivos Específicos </vt:lpstr>
      <vt:lpstr>Apresentação do PowerPoint</vt:lpstr>
      <vt:lpstr>Apresentação do PowerPoint</vt:lpstr>
      <vt:lpstr>Pré-operatório – 2 a 6/7 anos.</vt:lpstr>
      <vt:lpstr>Apresentação do PowerPoint</vt:lpstr>
      <vt:lpstr>         Moral de heteronomia ou de coação      Realismo Moral</vt:lpstr>
      <vt:lpstr>Apresentação do PowerPoint</vt:lpstr>
      <vt:lpstr>Apresentação do PowerPoint</vt:lpstr>
      <vt:lpstr>Apresentação do PowerPoint</vt:lpstr>
      <vt:lpstr>  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da Aprendizagem II</dc:title>
  <dc:creator>USER</dc:creator>
  <cp:lastModifiedBy>CEITELABINFO</cp:lastModifiedBy>
  <cp:revision>30</cp:revision>
  <dcterms:created xsi:type="dcterms:W3CDTF">2016-08-30T18:23:08Z</dcterms:created>
  <dcterms:modified xsi:type="dcterms:W3CDTF">2018-02-02T23:14:01Z</dcterms:modified>
</cp:coreProperties>
</file>