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3509" y="0"/>
            <a:ext cx="11743508" cy="940526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Base nacional comum curricular (</a:t>
            </a:r>
            <a:r>
              <a:rPr lang="pt-BR" sz="24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bncc</a:t>
            </a:r>
            <a:r>
              <a:rPr lang="pt-BR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t-BR" sz="24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Universidade católica de santos  </a:t>
            </a:r>
            <a:r>
              <a:rPr lang="pt-BR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unisantos</a:t>
            </a:r>
            <a:endParaRPr lang="pt-BR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GLÊNIO BIANCHETTI - Ciranda, 1988, ast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82" y="1047427"/>
            <a:ext cx="4487118" cy="4433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94583" y="2720612"/>
            <a:ext cx="28911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Educação Infantil</a:t>
            </a:r>
          </a:p>
          <a:p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 </a:t>
            </a:r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sua </a:t>
            </a:r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relação...</a:t>
            </a:r>
            <a:endParaRPr lang="pt-B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843554" y="1071331"/>
            <a:ext cx="3348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...com </a:t>
            </a:r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os </a:t>
            </a:r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princípios</a:t>
            </a:r>
          </a:p>
          <a:p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da </a:t>
            </a:r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Justiça Restaurativa</a:t>
            </a:r>
            <a:endParaRPr lang="pt-B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125097" y="4571118"/>
            <a:ext cx="3931920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>
                <a:solidFill>
                  <a:srgbClr val="000000"/>
                </a:solidFill>
                <a:latin typeface="Lucida Grande"/>
              </a:rPr>
              <a:t>Ciranda</a:t>
            </a:r>
            <a:r>
              <a:rPr lang="pt-BR" dirty="0">
                <a:solidFill>
                  <a:srgbClr val="000000"/>
                </a:solidFill>
                <a:latin typeface="Lucida Grande"/>
              </a:rPr>
              <a:t>, 1988</a:t>
            </a:r>
          </a:p>
          <a:p>
            <a:pPr algn="just"/>
            <a:r>
              <a:rPr lang="pt-BR" dirty="0" err="1">
                <a:solidFill>
                  <a:srgbClr val="000000"/>
                </a:solidFill>
                <a:latin typeface="Lucida Grande"/>
              </a:rPr>
              <a:t>Glênio</a:t>
            </a:r>
            <a:r>
              <a:rPr lang="pt-BR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Lucida Grande"/>
              </a:rPr>
              <a:t>Bianchetti</a:t>
            </a:r>
            <a:r>
              <a:rPr lang="pt-BR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Lucida Grande"/>
              </a:rPr>
              <a:t>(Brasil</a:t>
            </a:r>
            <a:r>
              <a:rPr lang="pt-BR" dirty="0">
                <a:solidFill>
                  <a:srgbClr val="000000"/>
                </a:solidFill>
                <a:latin typeface="Lucida Grande"/>
              </a:rPr>
              <a:t>, 1928)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Lucida Grande"/>
              </a:rPr>
              <a:t>acrílica sobre </a:t>
            </a:r>
            <a:r>
              <a:rPr lang="pt-BR" sz="1600" dirty="0" smtClean="0">
                <a:solidFill>
                  <a:srgbClr val="000000"/>
                </a:solidFill>
                <a:latin typeface="Lucida Grande"/>
              </a:rPr>
              <a:t>tela</a:t>
            </a:r>
          </a:p>
          <a:p>
            <a:pPr algn="just"/>
            <a:r>
              <a:rPr lang="pt-BR" sz="1050" b="0" i="0" dirty="0" err="1" smtClean="0">
                <a:solidFill>
                  <a:srgbClr val="000000"/>
                </a:solidFill>
                <a:effectLst/>
                <a:latin typeface="Lucida Grande"/>
              </a:rPr>
              <a:t>Fote</a:t>
            </a:r>
            <a:r>
              <a:rPr lang="pt-BR" sz="1050" dirty="0">
                <a:solidFill>
                  <a:srgbClr val="000000"/>
                </a:solidFill>
                <a:latin typeface="Lucida Grande"/>
              </a:rPr>
              <a:t>: https://peregrinacultural.wordpress.com/2013/10/10/brincadeiras-de-criancas-arte-brasileira/</a:t>
            </a:r>
            <a:endParaRPr lang="pt-BR" sz="105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218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8"/>
          <a:stretch>
            <a:fillRect/>
          </a:stretch>
        </p:blipFill>
        <p:spPr bwMode="auto">
          <a:xfrm>
            <a:off x="1419812" y="1397727"/>
            <a:ext cx="9809535" cy="51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19812" y="200688"/>
            <a:ext cx="5189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cap="all" spc="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Referências da JR</a:t>
            </a:r>
            <a:endParaRPr lang="pt-BR" sz="48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29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150" t="33612" r="34620" b="5518"/>
          <a:stretch/>
        </p:blipFill>
        <p:spPr>
          <a:xfrm>
            <a:off x="1148240" y="182878"/>
            <a:ext cx="8518274" cy="64530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48240" y="182878"/>
            <a:ext cx="1877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BNCC, P.25</a:t>
            </a:r>
            <a:endParaRPr lang="pt-BR" sz="24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6189" y="391882"/>
            <a:ext cx="1771193" cy="465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49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530" y="225629"/>
            <a:ext cx="5159828" cy="584268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>Campo </a:t>
            </a:r>
            <a:r>
              <a:rPr lang="pt-BR" sz="2400" dirty="0" smtClean="0"/>
              <a:t>de experiências </a:t>
            </a:r>
            <a:r>
              <a:rPr lang="pt-BR" sz="2000" dirty="0" smtClean="0"/>
              <a:t>(BNCC, p. 26)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51" t="11986" r="35543" b="25211"/>
          <a:stretch/>
        </p:blipFill>
        <p:spPr>
          <a:xfrm>
            <a:off x="837401" y="666206"/>
            <a:ext cx="4949445" cy="60301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2641" t="21395" r="34085" b="8336"/>
          <a:stretch/>
        </p:blipFill>
        <p:spPr>
          <a:xfrm>
            <a:off x="5786846" y="190975"/>
            <a:ext cx="6254903" cy="64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552" t="19328" r="30848" b="7020"/>
          <a:stretch/>
        </p:blipFill>
        <p:spPr>
          <a:xfrm>
            <a:off x="996236" y="143692"/>
            <a:ext cx="10002690" cy="6564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9765" y="238695"/>
            <a:ext cx="1958788" cy="427510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(BNCC, p</a:t>
            </a:r>
            <a:r>
              <a:rPr lang="pt-BR" sz="2000" dirty="0" smtClean="0"/>
              <a:t>. 36, 37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686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32015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Princípios da </a:t>
            </a:r>
            <a:r>
              <a:rPr lang="pt-BR" sz="3600" dirty="0" err="1" smtClean="0"/>
              <a:t>jr</a:t>
            </a:r>
            <a:r>
              <a:rPr lang="pt-BR" sz="3600" dirty="0" smtClean="0"/>
              <a:t> </a:t>
            </a:r>
            <a:r>
              <a:rPr lang="pt-BR" sz="3100" dirty="0" smtClean="0"/>
              <a:t>(BNCC, p</a:t>
            </a:r>
            <a:r>
              <a:rPr lang="pt-BR" sz="3100" dirty="0" smtClean="0"/>
              <a:t>. </a:t>
            </a:r>
            <a:r>
              <a:rPr lang="pt-BR" sz="3100" dirty="0" smtClean="0"/>
              <a:t>38)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105" t="20456" r="22211" b="17354"/>
          <a:stretch/>
        </p:blipFill>
        <p:spPr>
          <a:xfrm>
            <a:off x="1005840" y="875211"/>
            <a:ext cx="10789920" cy="58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04008"/>
            <a:ext cx="10178322" cy="51895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Princípios </a:t>
            </a:r>
            <a:r>
              <a:rPr lang="pt-BR" sz="3600" dirty="0" err="1" smtClean="0"/>
              <a:t>jr</a:t>
            </a:r>
            <a:r>
              <a:rPr lang="pt-BR" sz="3600" dirty="0" smtClean="0"/>
              <a:t> </a:t>
            </a:r>
            <a:r>
              <a:rPr lang="pt-BR" sz="2700" dirty="0" smtClean="0"/>
              <a:t>(BNCC, p</a:t>
            </a:r>
            <a:r>
              <a:rPr lang="pt-BR" sz="2700" dirty="0" smtClean="0"/>
              <a:t>. </a:t>
            </a:r>
            <a:r>
              <a:rPr lang="pt-BR" sz="2700" dirty="0" smtClean="0"/>
              <a:t>44)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992" t="25716" r="22016" b="9652"/>
          <a:stretch/>
        </p:blipFill>
        <p:spPr>
          <a:xfrm>
            <a:off x="1058091" y="809897"/>
            <a:ext cx="10816046" cy="58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03236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Princípios </a:t>
            </a:r>
            <a:r>
              <a:rPr lang="pt-BR" sz="4000" dirty="0" err="1" smtClean="0"/>
              <a:t>jr</a:t>
            </a:r>
            <a:r>
              <a:rPr lang="pt-BR" sz="4000" dirty="0" smtClean="0"/>
              <a:t> </a:t>
            </a:r>
            <a:r>
              <a:rPr lang="pt-BR" sz="3100" dirty="0" smtClean="0"/>
              <a:t>(BNCC, p.47)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10" t="19891" r="20986" b="23931"/>
          <a:stretch/>
        </p:blipFill>
        <p:spPr>
          <a:xfrm>
            <a:off x="978795" y="985621"/>
            <a:ext cx="10908406" cy="57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4507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Princípios </a:t>
            </a:r>
            <a:r>
              <a:rPr lang="pt-BR" sz="3600" dirty="0" err="1" smtClean="0"/>
              <a:t>jr</a:t>
            </a:r>
            <a:r>
              <a:rPr lang="pt-BR" sz="3600" dirty="0" smtClean="0"/>
              <a:t> </a:t>
            </a:r>
            <a:r>
              <a:rPr lang="pt-BR" sz="2700" dirty="0" smtClean="0"/>
              <a:t>(BNCC, p.49)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283" t="41310" r="22279" b="39638"/>
          <a:stretch/>
        </p:blipFill>
        <p:spPr>
          <a:xfrm>
            <a:off x="994436" y="1698172"/>
            <a:ext cx="10775198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0238" y="1946366"/>
            <a:ext cx="10178322" cy="3593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BRASIL. </a:t>
            </a:r>
            <a:r>
              <a:rPr lang="pt-BR" dirty="0"/>
              <a:t>Lei 9.394, de 20 de dezembro de 1996. Estabelece as Diretrizes e Bases da Educação Nacional. Diário Oficial da União, Brasília, DF, v. 11, 2015. </a:t>
            </a:r>
          </a:p>
          <a:p>
            <a:pPr marL="0" indent="0">
              <a:buNone/>
            </a:pPr>
            <a:r>
              <a:rPr lang="pt-BR" dirty="0" smtClean="0"/>
              <a:t>______. </a:t>
            </a:r>
            <a:r>
              <a:rPr lang="pt-BR" dirty="0"/>
              <a:t>Ministério da Educação. Base Nacional Comum Curricular – BNCC </a:t>
            </a:r>
            <a:r>
              <a:rPr lang="pt-BR" dirty="0" smtClean="0"/>
              <a:t>3ª </a:t>
            </a:r>
            <a:r>
              <a:rPr lang="pt-BR" dirty="0"/>
              <a:t>versão. Brasília, DF, </a:t>
            </a:r>
            <a:r>
              <a:rPr lang="pt-BR" dirty="0" smtClean="0"/>
              <a:t>2017.</a:t>
            </a:r>
          </a:p>
          <a:p>
            <a:pPr marL="0" indent="0">
              <a:buNone/>
            </a:pPr>
            <a:r>
              <a:rPr lang="pt-BR" dirty="0" smtClean="0"/>
              <a:t>______. </a:t>
            </a:r>
            <a:r>
              <a:rPr lang="pt-BR" dirty="0"/>
              <a:t>Ministério da Educação, Secretária de Educação Continuada, Alfabetização, Diversidade e Inclusão. Conselho </a:t>
            </a:r>
            <a:r>
              <a:rPr lang="pt-BR" dirty="0" smtClean="0"/>
              <a:t>Nacional </a:t>
            </a:r>
            <a:r>
              <a:rPr lang="pt-BR" dirty="0"/>
              <a:t>da Educação. Estabelece as </a:t>
            </a:r>
            <a:r>
              <a:rPr lang="pt-BR" dirty="0" smtClean="0"/>
              <a:t>Diretrizes Curriculares </a:t>
            </a:r>
            <a:r>
              <a:rPr lang="pt-BR" dirty="0"/>
              <a:t>Nacionais Gerais da Educação. MEC, SEB, DICEI, 2010.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______. </a:t>
            </a:r>
            <a:r>
              <a:rPr lang="pt-BR" dirty="0" smtClean="0"/>
              <a:t>Ministério </a:t>
            </a:r>
            <a:r>
              <a:rPr lang="pt-BR" dirty="0"/>
              <a:t>da Educação e do Desporto. Secretaria de Educação Fundamental. Referencial curricular nacional para a educação infantil / Ministério da Educação e do Desporto, Secretaria de Educação Fundamental. — Brasília: MEC/SEF, 1998.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CNBB. Conferência Nacional dos Bispos do Brasil/Campanha da Fraternidade 2018: Texto-Base. Brasília, Edições CNBB.,2017.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>
            <a:normAutofit/>
          </a:bodyPr>
          <a:lstStyle/>
          <a:p>
            <a:r>
              <a:rPr lang="pt-BR" sz="4800" dirty="0" smtClean="0"/>
              <a:t>referências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4382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296</TotalTime>
  <Words>257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Comic Sans MS</vt:lpstr>
      <vt:lpstr>Gill Sans MT</vt:lpstr>
      <vt:lpstr>Impact</vt:lpstr>
      <vt:lpstr>Lucida Grande</vt:lpstr>
      <vt:lpstr>Badge</vt:lpstr>
      <vt:lpstr>Base nacional comum curricular (bncc)</vt:lpstr>
      <vt:lpstr>Apresentação do PowerPoint</vt:lpstr>
      <vt:lpstr>Campo de experiências (BNCC, p. 26)</vt:lpstr>
      <vt:lpstr>(BNCC, p. 36, 37</vt:lpstr>
      <vt:lpstr>Princípios da jr (BNCC, p. 38)</vt:lpstr>
      <vt:lpstr>Princípios jr (BNCC, p. 44)</vt:lpstr>
      <vt:lpstr>Princípios jr (BNCC, p.47)</vt:lpstr>
      <vt:lpstr>Princípios jr (BNCC, p.49)</vt:lpstr>
      <vt:lpstr>referências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Pereira</dc:creator>
  <cp:lastModifiedBy>CEITELABINFO</cp:lastModifiedBy>
  <cp:revision>31</cp:revision>
  <dcterms:created xsi:type="dcterms:W3CDTF">2018-01-31T19:28:41Z</dcterms:created>
  <dcterms:modified xsi:type="dcterms:W3CDTF">2018-02-02T23:33:47Z</dcterms:modified>
</cp:coreProperties>
</file>