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097"/>
    <a:srgbClr val="A50021"/>
    <a:srgbClr val="C42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b="1" dirty="0" smtClean="0"/>
              <a:t>Campanha da fraternidade – 2018</a:t>
            </a:r>
            <a:br>
              <a:rPr lang="pt-BR" sz="4000" b="1" dirty="0" smtClean="0"/>
            </a:br>
            <a:r>
              <a:rPr lang="pt-BR" i="1" dirty="0" smtClean="0"/>
              <a:t>“vós sois todos irmãos”</a:t>
            </a:r>
            <a:r>
              <a:rPr lang="pt-BR" dirty="0" smtClean="0"/>
              <a:t> (</a:t>
            </a:r>
            <a:r>
              <a:rPr lang="pt-BR" dirty="0" err="1" smtClean="0"/>
              <a:t>Mt</a:t>
            </a:r>
            <a:r>
              <a:rPr lang="pt-BR" dirty="0" smtClean="0"/>
              <a:t> 23.8)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4" y="2484575"/>
            <a:ext cx="10993546" cy="590321"/>
          </a:xfrm>
        </p:spPr>
        <p:txBody>
          <a:bodyPr>
            <a:normAutofit fontScale="92500"/>
          </a:bodyPr>
          <a:lstStyle/>
          <a:p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Tema: “Fraternidade e Superação da violência”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81191" y="3270092"/>
            <a:ext cx="109935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>
                <a:solidFill>
                  <a:schemeClr val="bg1"/>
                </a:solidFill>
              </a:rPr>
              <a:t>Educação Infantil e a </a:t>
            </a:r>
            <a:endParaRPr lang="pt-BR" sz="6000" dirty="0" smtClean="0">
              <a:solidFill>
                <a:schemeClr val="bg1"/>
              </a:solidFill>
            </a:endParaRPr>
          </a:p>
          <a:p>
            <a:r>
              <a:rPr lang="pt-BR" sz="6000" dirty="0" smtClean="0">
                <a:solidFill>
                  <a:schemeClr val="bg1"/>
                </a:solidFill>
              </a:rPr>
              <a:t>Justiça Restaurativa</a:t>
            </a:r>
            <a:endParaRPr lang="pt-BR" sz="6000" dirty="0">
              <a:solidFill>
                <a:schemeClr val="bg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00" y="3112310"/>
            <a:ext cx="4662154" cy="326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7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i="1" dirty="0" smtClean="0"/>
              <a:t>Campanha da fraternidade 2018 (p.76</a:t>
            </a:r>
            <a:r>
              <a:rPr lang="pt-BR" i="1" dirty="0" smtClean="0"/>
              <a:t>)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a Justiça restaurativa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192" y="2009104"/>
            <a:ext cx="11029615" cy="4739426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rgbClr val="295097"/>
                </a:solidFill>
              </a:rPr>
              <a:t>229</a:t>
            </a:r>
            <a:r>
              <a:rPr lang="pt-BR" sz="2800" b="1" dirty="0">
                <a:solidFill>
                  <a:srgbClr val="295097"/>
                </a:solidFill>
              </a:rPr>
              <a:t>. A justiça restaurativa é uma resposta concreta à situação </a:t>
            </a:r>
            <a:r>
              <a:rPr lang="pt-BR" sz="2800" b="1" dirty="0" smtClean="0">
                <a:solidFill>
                  <a:srgbClr val="295097"/>
                </a:solidFill>
              </a:rPr>
              <a:t>de violência </a:t>
            </a:r>
            <a:r>
              <a:rPr lang="pt-BR" sz="2800" b="1" dirty="0">
                <a:solidFill>
                  <a:srgbClr val="295097"/>
                </a:solidFill>
              </a:rPr>
              <a:t>e desestruturação social à qual as pessoas privadas de </a:t>
            </a:r>
            <a:r>
              <a:rPr lang="pt-BR" sz="2800" b="1" dirty="0" smtClean="0">
                <a:solidFill>
                  <a:srgbClr val="295097"/>
                </a:solidFill>
              </a:rPr>
              <a:t>liberdade são </a:t>
            </a:r>
            <a:r>
              <a:rPr lang="pt-BR" sz="2800" b="1" dirty="0">
                <a:solidFill>
                  <a:srgbClr val="295097"/>
                </a:solidFill>
              </a:rPr>
              <a:t>submetidas. Ela possibilita que a pessoa seja novamente </a:t>
            </a:r>
            <a:r>
              <a:rPr lang="pt-BR" sz="2800" b="1" dirty="0" smtClean="0">
                <a:solidFill>
                  <a:srgbClr val="295097"/>
                </a:solidFill>
              </a:rPr>
              <a:t>acolhida e </a:t>
            </a:r>
            <a:r>
              <a:rPr lang="pt-BR" sz="2800" b="1" dirty="0">
                <a:solidFill>
                  <a:srgbClr val="295097"/>
                </a:solidFill>
              </a:rPr>
              <a:t>aceita em seu meio social, familiar e comunitário.</a:t>
            </a:r>
          </a:p>
          <a:p>
            <a:r>
              <a:rPr lang="pt-BR" sz="2800" b="1" dirty="0"/>
              <a:t>230. </a:t>
            </a:r>
            <a:r>
              <a:rPr lang="pt-BR" sz="2800" dirty="0"/>
              <a:t>Restaurar a pessoa </a:t>
            </a:r>
            <a:r>
              <a:rPr lang="pt-BR" sz="2800" dirty="0" smtClean="0"/>
              <a:t>significa </a:t>
            </a:r>
            <a:r>
              <a:rPr lang="pt-BR" sz="2800" dirty="0"/>
              <a:t>também restaurar suas </a:t>
            </a:r>
            <a:r>
              <a:rPr lang="pt-BR" sz="2800" dirty="0" smtClean="0"/>
              <a:t>relações consigo</a:t>
            </a:r>
            <a:r>
              <a:rPr lang="pt-BR" sz="2800" dirty="0"/>
              <a:t>, com seus familiares, com sua comunidade e, </a:t>
            </a:r>
            <a:r>
              <a:rPr lang="pt-BR" sz="2800" dirty="0" smtClean="0"/>
              <a:t>principalmente, com </a:t>
            </a:r>
            <a:r>
              <a:rPr lang="pt-BR" sz="2800" dirty="0"/>
              <a:t>a família da vítima. A vivência dos princípios da justiça </a:t>
            </a:r>
            <a:r>
              <a:rPr lang="pt-BR" sz="2800" dirty="0" smtClean="0"/>
              <a:t>restaurativa é </a:t>
            </a:r>
            <a:r>
              <a:rPr lang="pt-BR" sz="2800" dirty="0"/>
              <a:t>a base para o início de uma percepção das violências em si </a:t>
            </a:r>
            <a:r>
              <a:rPr lang="pt-BR" sz="2800" dirty="0" smtClean="0"/>
              <a:t>mesmo, pois </a:t>
            </a:r>
            <a:r>
              <a:rPr lang="pt-BR" sz="2800" dirty="0"/>
              <a:t>a paz começa em cada um</a:t>
            </a:r>
            <a:r>
              <a:rPr lang="pt-BR" sz="28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0700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Campanha da fraternidade 2018 (p.76)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192" y="1918952"/>
            <a:ext cx="11029615" cy="4790941"/>
          </a:xfrm>
        </p:spPr>
        <p:txBody>
          <a:bodyPr>
            <a:normAutofit lnSpcReduction="10000"/>
          </a:bodyPr>
          <a:lstStyle/>
          <a:p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231.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Nessa proposta de justiça, o ser humano passa a ser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visto como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uma pessoa que tem potencialidade e possibilidades. Nesse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processo dialógico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entre os envolvidos no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conflito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é possível expressar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a dor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e a certeza de reconhecimento, por parte do agressor, do mal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cometido, bem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como a responsabilidade e a reparação dos danos à 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vítima e </a:t>
            </a: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sua reintegração na sociedade.</a:t>
            </a:r>
          </a:p>
          <a:p>
            <a:r>
              <a:rPr lang="pt-BR" sz="2800" b="1" dirty="0"/>
              <a:t>232. </a:t>
            </a:r>
            <a:r>
              <a:rPr lang="pt-BR" sz="2800" dirty="0"/>
              <a:t>Para superar a violência, é necessário denunciar a </a:t>
            </a:r>
            <a:r>
              <a:rPr lang="pt-BR" sz="2800" dirty="0" smtClean="0"/>
              <a:t>predominância do </a:t>
            </a:r>
            <a:r>
              <a:rPr lang="pt-BR" sz="2800" dirty="0"/>
              <a:t>modelo punitivo presente no sistema penal brasileiro, </a:t>
            </a:r>
            <a:r>
              <a:rPr lang="pt-BR" sz="2800" dirty="0" smtClean="0"/>
              <a:t>expressão de </a:t>
            </a:r>
            <a:r>
              <a:rPr lang="pt-BR" sz="2800" dirty="0"/>
              <a:t>mera vingança, a </a:t>
            </a:r>
            <a:r>
              <a:rPr lang="pt-BR" sz="2800" dirty="0" smtClean="0"/>
              <a:t>fim </a:t>
            </a:r>
            <a:r>
              <a:rPr lang="pt-BR" sz="2800" dirty="0"/>
              <a:t>de incorporar ações educativas, </a:t>
            </a:r>
            <a:r>
              <a:rPr lang="pt-BR" sz="2800" dirty="0" smtClean="0"/>
              <a:t>penas alternativas </a:t>
            </a:r>
            <a:r>
              <a:rPr lang="pt-BR" sz="2800" dirty="0"/>
              <a:t>e fóruns de mediação de </a:t>
            </a:r>
            <a:r>
              <a:rPr lang="pt-BR" sz="2800" dirty="0" smtClean="0"/>
              <a:t>conflitos </a:t>
            </a:r>
            <a:r>
              <a:rPr lang="pt-BR" sz="2800" dirty="0"/>
              <a:t>que visem à </a:t>
            </a:r>
            <a:r>
              <a:rPr lang="pt-BR" sz="2800" dirty="0" smtClean="0"/>
              <a:t>superação dos </a:t>
            </a:r>
            <a:r>
              <a:rPr lang="pt-BR" sz="2800" dirty="0"/>
              <a:t>problemas e à aplicação da justiça restaurativa.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527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43318"/>
          </a:xfrm>
        </p:spPr>
        <p:txBody>
          <a:bodyPr/>
          <a:lstStyle/>
          <a:p>
            <a:r>
              <a:rPr lang="pt-BR" dirty="0" smtClean="0"/>
              <a:t>O que a JR tem por objetivo no ambiente escolar...</a:t>
            </a: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5519" y="1345475"/>
            <a:ext cx="3394449" cy="5546656"/>
          </a:xfrm>
          <a:prstGeom prst="rect">
            <a:avLst/>
          </a:prstGeom>
        </p:spPr>
      </p:pic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169070" y="1932795"/>
            <a:ext cx="8691595" cy="4829580"/>
          </a:xfrm>
        </p:spPr>
        <p:txBody>
          <a:bodyPr>
            <a:normAutofit fontScale="85000" lnSpcReduction="20000"/>
          </a:bodyPr>
          <a:lstStyle/>
          <a:p>
            <a:r>
              <a:rPr lang="pt-BR" sz="2200" b="1" u="sng" cap="small" dirty="0"/>
              <a:t>Objetivo</a:t>
            </a:r>
            <a:endParaRPr lang="pt-BR" sz="2200" dirty="0"/>
          </a:p>
          <a:p>
            <a:pPr marL="0" indent="0">
              <a:buNone/>
            </a:pPr>
            <a:r>
              <a:rPr lang="pt-BR" sz="2200" b="1" cap="small" dirty="0"/>
              <a:t> </a:t>
            </a:r>
            <a:r>
              <a:rPr lang="pt-BR" sz="2200" dirty="0" smtClean="0"/>
              <a:t>Apresentar </a:t>
            </a:r>
            <a:r>
              <a:rPr lang="pt-BR" sz="2200" dirty="0"/>
              <a:t>outras maneiras de se resolver conflitos, buscando nas diferentes práticas restaurativas respostas efetivas para se estabelecer um novo paradigma que está pautado nos Direitos Humanos.</a:t>
            </a:r>
          </a:p>
          <a:p>
            <a:pPr marL="0" indent="0">
              <a:buNone/>
            </a:pPr>
            <a:r>
              <a:rPr lang="pt-BR" b="1" cap="small" dirty="0"/>
              <a:t> </a:t>
            </a:r>
            <a:endParaRPr lang="pt-BR" dirty="0"/>
          </a:p>
          <a:p>
            <a:r>
              <a:rPr lang="pt-BR" sz="2100" b="1" u="sng" cap="small" dirty="0"/>
              <a:t>Nossos Valores</a:t>
            </a:r>
            <a:endParaRPr lang="pt-BR" sz="2100" dirty="0"/>
          </a:p>
          <a:p>
            <a:pPr marL="0" indent="0">
              <a:buNone/>
            </a:pPr>
            <a:r>
              <a:rPr lang="pt-BR" sz="2100" b="1" cap="small" dirty="0"/>
              <a:t> </a:t>
            </a:r>
            <a:r>
              <a:rPr lang="pt-BR" sz="2100" dirty="0" smtClean="0"/>
              <a:t>Os </a:t>
            </a:r>
            <a:r>
              <a:rPr lang="pt-BR" sz="2100" dirty="0"/>
              <a:t>valores que delimitam as características essenciais para os procedimentos restaurativos visam a apresentar conteúdos fundamentais para o desenvolvimento desta prática.</a:t>
            </a:r>
          </a:p>
          <a:p>
            <a:pPr lvl="0"/>
            <a:r>
              <a:rPr lang="pt-BR" sz="2100" dirty="0"/>
              <a:t>Participação.</a:t>
            </a:r>
          </a:p>
          <a:p>
            <a:pPr lvl="0"/>
            <a:r>
              <a:rPr lang="pt-BR" sz="2100" dirty="0"/>
              <a:t>Reconhecimento pelo ato cometido.</a:t>
            </a:r>
          </a:p>
          <a:p>
            <a:pPr lvl="0"/>
            <a:r>
              <a:rPr lang="pt-BR" sz="2100" dirty="0"/>
              <a:t>Autonomia e competência para apresentar soluções.</a:t>
            </a:r>
          </a:p>
          <a:p>
            <a:pPr lvl="0"/>
            <a:r>
              <a:rPr lang="pt-BR" sz="2100" dirty="0"/>
              <a:t>Busca de sentido e pertencimento.</a:t>
            </a:r>
          </a:p>
          <a:p>
            <a:pPr lvl="0"/>
            <a:r>
              <a:rPr lang="pt-BR" sz="2100" dirty="0"/>
              <a:t>Responsabilização pelos danos causados.</a:t>
            </a:r>
          </a:p>
          <a:p>
            <a:pPr lvl="0"/>
            <a:r>
              <a:rPr lang="pt-BR" sz="2100" dirty="0"/>
              <a:t>Satisfação das necessidades emergidas a partir da situação de conflito.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26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procedemos...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83504" y="1842515"/>
            <a:ext cx="11029615" cy="4793414"/>
          </a:xfrm>
        </p:spPr>
        <p:txBody>
          <a:bodyPr>
            <a:normAutofit fontScale="92500" lnSpcReduction="10000"/>
          </a:bodyPr>
          <a:lstStyle/>
          <a:p>
            <a:r>
              <a:rPr lang="pt-BR" sz="4000" dirty="0" smtClean="0"/>
              <a:t>O círculo </a:t>
            </a:r>
            <a:endParaRPr lang="pt-BR" sz="4000" dirty="0"/>
          </a:p>
          <a:p>
            <a:pPr marL="0" indent="0">
              <a:buNone/>
            </a:pPr>
            <a:r>
              <a:rPr lang="pt-BR" sz="3500" dirty="0" smtClean="0"/>
              <a:t>		 Tipos</a:t>
            </a:r>
            <a:endParaRPr lang="pt-BR" sz="3500" dirty="0" smtClean="0"/>
          </a:p>
          <a:p>
            <a:pPr marL="0" indent="0">
              <a:buNone/>
            </a:pPr>
            <a:r>
              <a:rPr lang="pt-BR" sz="4400" dirty="0" smtClean="0"/>
              <a:t>       </a:t>
            </a:r>
            <a:r>
              <a:rPr lang="pt-BR" sz="3600" dirty="0" smtClean="0"/>
              <a:t>Guardião </a:t>
            </a:r>
            <a:r>
              <a:rPr lang="pt-BR" sz="3600" dirty="0" smtClean="0"/>
              <a:t>e </a:t>
            </a:r>
            <a:r>
              <a:rPr lang="pt-BR" sz="3600" dirty="0" err="1"/>
              <a:t>C</a:t>
            </a:r>
            <a:r>
              <a:rPr lang="pt-BR" sz="3600" dirty="0" err="1" smtClean="0"/>
              <a:t>o-guardião</a:t>
            </a:r>
            <a:endParaRPr lang="pt-BR" sz="3600" dirty="0" smtClean="0"/>
          </a:p>
          <a:p>
            <a:pPr marL="0" indent="0">
              <a:buNone/>
            </a:pPr>
            <a:r>
              <a:rPr lang="pt-BR" sz="3600" dirty="0" smtClean="0"/>
              <a:t>         O </a:t>
            </a:r>
            <a:r>
              <a:rPr lang="pt-BR" sz="3600" dirty="0" smtClean="0"/>
              <a:t>bastão da Fala</a:t>
            </a:r>
          </a:p>
          <a:p>
            <a:r>
              <a:rPr lang="pt-BR" sz="4000" dirty="0" smtClean="0"/>
              <a:t>A ambiência da </a:t>
            </a:r>
            <a:r>
              <a:rPr lang="pt-BR" sz="4000" dirty="0" smtClean="0"/>
              <a:t>JR </a:t>
            </a:r>
          </a:p>
          <a:p>
            <a:pPr marL="0" indent="0">
              <a:buNone/>
            </a:pPr>
            <a:r>
              <a:rPr lang="pt-BR" sz="3600" dirty="0" smtClean="0"/>
              <a:t>          Relações circulares</a:t>
            </a:r>
            <a:endParaRPr lang="pt-BR" sz="3600" dirty="0" smtClean="0"/>
          </a:p>
          <a:p>
            <a:r>
              <a:rPr lang="pt-BR" sz="4000" dirty="0" smtClean="0"/>
              <a:t>O Ciclo da JR</a:t>
            </a:r>
            <a:endParaRPr lang="pt-BR" sz="4000" dirty="0"/>
          </a:p>
        </p:txBody>
      </p:sp>
      <p:pic>
        <p:nvPicPr>
          <p:cNvPr id="6" name="Espaço Reservado para Conteúdo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2" r="19819"/>
          <a:stretch/>
        </p:blipFill>
        <p:spPr>
          <a:xfrm>
            <a:off x="7064564" y="2506714"/>
            <a:ext cx="4353059" cy="390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agimos...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0" y="1843005"/>
            <a:ext cx="10393250" cy="496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84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Ainda temos mais na segunda parte do nosso encontro...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 rot="669670">
            <a:off x="6645499" y="2579741"/>
            <a:ext cx="4855336" cy="3678303"/>
          </a:xfrm>
          <a:ln w="762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 Justiça Restaurativa </a:t>
            </a:r>
            <a:r>
              <a:rPr lang="pt-BR" sz="32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nos auxilia a trocar as </a:t>
            </a:r>
            <a:r>
              <a:rPr lang="pt-BR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lentes para enxergar </a:t>
            </a:r>
            <a:r>
              <a:rPr lang="pt-BR" sz="32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com maior nitidez o </a:t>
            </a:r>
            <a:r>
              <a:rPr lang="pt-BR" sz="3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mundo ao nosso redor</a:t>
            </a:r>
            <a:endParaRPr lang="pt-BR" sz="32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43" y="2381383"/>
            <a:ext cx="5836745" cy="35141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6574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148"/>
          <a:stretch>
            <a:fillRect/>
          </a:stretch>
        </p:blipFill>
        <p:spPr bwMode="auto">
          <a:xfrm>
            <a:off x="1794102" y="2217417"/>
            <a:ext cx="8967120" cy="4287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866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347</TotalTime>
  <Words>310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Comic Sans MS</vt:lpstr>
      <vt:lpstr>Gill Sans MT</vt:lpstr>
      <vt:lpstr>Wingdings 2</vt:lpstr>
      <vt:lpstr>Dividendo</vt:lpstr>
      <vt:lpstr>Campanha da fraternidade – 2018 “vós sois todos irmãos” (Mt 23.8)</vt:lpstr>
      <vt:lpstr>Campanha da fraternidade 2018 (p.76) a Justiça restaurativa</vt:lpstr>
      <vt:lpstr>Campanha da fraternidade 2018 (p.76)</vt:lpstr>
      <vt:lpstr>O que a JR tem por objetivo no ambiente escolar...</vt:lpstr>
      <vt:lpstr>Como procedemos...</vt:lpstr>
      <vt:lpstr>Como agimos...</vt:lpstr>
      <vt:lpstr>Ainda temos mais na segunda parte do nosso encontro...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Pereira</dc:creator>
  <cp:lastModifiedBy>CEITELABINFO</cp:lastModifiedBy>
  <cp:revision>16</cp:revision>
  <dcterms:created xsi:type="dcterms:W3CDTF">2018-01-30T17:14:16Z</dcterms:created>
  <dcterms:modified xsi:type="dcterms:W3CDTF">2018-02-02T23:13:30Z</dcterms:modified>
</cp:coreProperties>
</file>